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31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77" r:id="rId2"/>
  </p:sldMasterIdLst>
  <p:notesMasterIdLst>
    <p:notesMasterId r:id="rId15"/>
  </p:notesMasterIdLst>
  <p:sldIdLst>
    <p:sldId id="256" r:id="rId3"/>
    <p:sldId id="271" r:id="rId4"/>
    <p:sldId id="272" r:id="rId5"/>
    <p:sldId id="280" r:id="rId6"/>
    <p:sldId id="279" r:id="rId7"/>
    <p:sldId id="282" r:id="rId8"/>
    <p:sldId id="283" r:id="rId9"/>
    <p:sldId id="281" r:id="rId10"/>
    <p:sldId id="287" r:id="rId11"/>
    <p:sldId id="284" r:id="rId12"/>
    <p:sldId id="285" r:id="rId13"/>
    <p:sldId id="286" r:id="rId14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66FFFF"/>
    <a:srgbClr val="FF9900"/>
    <a:srgbClr val="FF9933"/>
    <a:srgbClr val="FF99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77" autoAdjust="0"/>
    <p:restoredTop sz="94747" autoAdjust="0"/>
  </p:normalViewPr>
  <p:slideViewPr>
    <p:cSldViewPr>
      <p:cViewPr varScale="1">
        <p:scale>
          <a:sx n="81" d="100"/>
          <a:sy n="81" d="100"/>
        </p:scale>
        <p:origin x="96" y="4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customXml" Target="../customXml/item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/>
              <a:t>Klepnutím lze upravit styly předlohy textu.</a:t>
            </a:r>
          </a:p>
          <a:p>
            <a:pPr lvl="1"/>
            <a:r>
              <a:rPr lang="cs-CZ" altLang="cs-CZ" noProof="0"/>
              <a:t>Druhá úroveň</a:t>
            </a:r>
          </a:p>
          <a:p>
            <a:pPr lvl="2"/>
            <a:r>
              <a:rPr lang="cs-CZ" altLang="cs-CZ" noProof="0"/>
              <a:t>Třetí úroveň</a:t>
            </a:r>
          </a:p>
          <a:p>
            <a:pPr lvl="3"/>
            <a:r>
              <a:rPr lang="cs-CZ" altLang="cs-CZ" noProof="0"/>
              <a:t>Čtvrtá úroveň</a:t>
            </a:r>
          </a:p>
          <a:p>
            <a:pPr lvl="4"/>
            <a:r>
              <a:rPr lang="cs-CZ" altLang="cs-CZ" noProof="0"/>
              <a:t>Pátá úroveň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8F3CB30-18DC-4E19-958C-168A7B34A4D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3928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3886200" y="868680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6557A9A6-18D8-40A2-BF1F-FB9A10505A7C}" type="slidenum">
              <a:rPr lang="cs-CZ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4</a:t>
            </a:fld>
            <a:endParaRPr lang="cs-CZ" sz="12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385763" y="685800"/>
            <a:ext cx="6075362" cy="3417888"/>
          </a:xfrm>
          <a:prstGeom prst="rect">
            <a:avLst/>
          </a:prstGeom>
        </p:spPr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1280" cy="40996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cs-CZ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490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3886200" y="868680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E595AF98-8C61-4BF1-8E1B-365554BBABA9}" type="slidenum">
              <a:rPr lang="cs-CZ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5</a:t>
            </a:fld>
            <a:endParaRPr lang="cs-CZ" sz="1200" b="0" strike="noStrike" spc="-1">
              <a:latin typeface="Arial"/>
            </a:endParaRPr>
          </a:p>
        </p:txBody>
      </p:sp>
      <p:sp>
        <p:nvSpPr>
          <p:cNvPr id="9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385763" y="685800"/>
            <a:ext cx="6075362" cy="3417888"/>
          </a:xfrm>
          <a:prstGeom prst="rect">
            <a:avLst/>
          </a:prstGeom>
        </p:spPr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1280" cy="40996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cs-CZ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3092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3886200" y="868680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7A07725A-EB1C-4FF0-B383-2A91E3E8173B}" type="slidenum">
              <a:rPr lang="cs-CZ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7</a:t>
            </a:fld>
            <a:endParaRPr lang="cs-CZ" sz="1200" b="0" strike="noStrike" spc="-1">
              <a:latin typeface="Arial"/>
            </a:endParaRPr>
          </a:p>
        </p:txBody>
      </p:sp>
      <p:sp>
        <p:nvSpPr>
          <p:cNvPr id="102" name="CustomShape 2"/>
          <p:cNvSpPr/>
          <p:nvPr/>
        </p:nvSpPr>
        <p:spPr>
          <a:xfrm>
            <a:off x="1190520" y="878040"/>
            <a:ext cx="4474440" cy="316476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1280" cy="40996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cs-CZ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4616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3886200" y="868680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43FF21ED-F6DF-425E-9ACE-A70AFAB70539}" type="slidenum">
              <a:rPr lang="cs-CZ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8</a:t>
            </a:fld>
            <a:endParaRPr lang="cs-CZ" sz="1200" b="0" strike="noStrike" spc="-1">
              <a:latin typeface="Arial"/>
            </a:endParaRPr>
          </a:p>
        </p:txBody>
      </p:sp>
      <p:sp>
        <p:nvSpPr>
          <p:cNvPr id="99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385763" y="685800"/>
            <a:ext cx="6075362" cy="3417888"/>
          </a:xfrm>
          <a:prstGeom prst="rect">
            <a:avLst/>
          </a:prstGeom>
        </p:spPr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1280" cy="40996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cs-CZ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2072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3886200" y="868680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43FF21ED-F6DF-425E-9ACE-A70AFAB70539}" type="slidenum">
              <a:rPr lang="cs-CZ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9</a:t>
            </a:fld>
            <a:endParaRPr lang="cs-CZ" sz="1200" b="0" strike="noStrike" spc="-1">
              <a:latin typeface="Arial"/>
            </a:endParaRPr>
          </a:p>
        </p:txBody>
      </p:sp>
      <p:sp>
        <p:nvSpPr>
          <p:cNvPr id="99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385763" y="685800"/>
            <a:ext cx="6075362" cy="3417888"/>
          </a:xfrm>
          <a:prstGeom prst="rect">
            <a:avLst/>
          </a:prstGeom>
        </p:spPr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1280" cy="40996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cs-CZ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7278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3886200" y="868680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9AE6A30B-AB1B-4C36-8E04-D07E64CE3390}" type="slidenum">
              <a:rPr lang="cs-CZ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10</a:t>
            </a:fld>
            <a:endParaRPr lang="cs-CZ" sz="1200" b="0" strike="noStrike" spc="-1"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1190520" y="878040"/>
            <a:ext cx="4474440" cy="316476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1280" cy="40996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cs-CZ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0218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3886200" y="868680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DF624382-F8EF-4B19-90CD-E1B5362E5563}" type="slidenum">
              <a:rPr lang="cs-CZ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11</a:t>
            </a:fld>
            <a:endParaRPr lang="cs-CZ" sz="1200" b="0" strike="noStrike" spc="-1">
              <a:latin typeface="Arial"/>
            </a:endParaRPr>
          </a:p>
        </p:txBody>
      </p:sp>
      <p:sp>
        <p:nvSpPr>
          <p:cNvPr id="108" name="CustomShape 2"/>
          <p:cNvSpPr/>
          <p:nvPr/>
        </p:nvSpPr>
        <p:spPr>
          <a:xfrm>
            <a:off x="1190520" y="878040"/>
            <a:ext cx="4474440" cy="316476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1280" cy="40996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cs-CZ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2110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3886200" y="868680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6CEAB4A6-A459-47F6-89FE-ED68FE9E6441}" type="slidenum">
              <a:rPr lang="cs-CZ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12</a:t>
            </a:fld>
            <a:endParaRPr lang="cs-CZ" sz="12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385763" y="685800"/>
            <a:ext cx="6075362" cy="3417888"/>
          </a:xfrm>
          <a:prstGeom prst="rect">
            <a:avLst/>
          </a:prstGeom>
        </p:spPr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1280" cy="40996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cs-CZ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554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620C5-6F99-42A9-ADC3-FB043E8A74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60759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91413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9149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20430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9418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70046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8F96A-C3A7-4966-AEA2-EB99EDCD55CA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2580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8B2FB-7FC0-4D7E-A26D-86C84ACD58B4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09777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620C5-6F99-42A9-ADC3-FB043E8A74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5668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96372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1D096-9A8D-4679-AEDE-81DA76B0191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03220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26315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A694-BB7B-45E7-9DF5-AD379E8205A6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15636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98B50-45AA-4273-A881-1B84A77635CF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040373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EC1EE-A031-421D-B7A1-91DAC56F17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974764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B21B5F-28F6-4AE6-B5BB-CB35DC716D5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9019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AC710-DC6F-4463-91FC-2C80019E9683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747677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C16DB-5767-430A-9FBC-7F8C7028040E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310958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598489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67232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518710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044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1D096-9A8D-4679-AEDE-81DA76B0191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62025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525604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8F96A-C3A7-4966-AEA2-EB99EDCD55CA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542953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8B2FB-7FC0-4D7E-A26D-86C84ACD58B4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9816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A694-BB7B-45E7-9DF5-AD379E8205A6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64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98B50-45AA-4273-A881-1B84A77635CF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7662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EC1EE-A031-421D-B7A1-91DAC56F17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2907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B21B5F-28F6-4AE6-B5BB-CB35DC716D5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13214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AC710-DC6F-4463-91FC-2C80019E9683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1220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C16DB-5767-430A-9FBC-7F8C7028040E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23036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1710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5192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35360" y="42446"/>
            <a:ext cx="11521280" cy="2207327"/>
          </a:xfrm>
        </p:spPr>
        <p:txBody>
          <a:bodyPr anchor="t">
            <a:normAutofit fontScale="90000"/>
          </a:bodyPr>
          <a:lstStyle/>
          <a:p>
            <a:pPr algn="ctr" eaLnBrk="1" hangingPunct="1"/>
            <a: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VYHODNOCENÍ VLIVŮ ÚP HL. M. PRAHY (METROPOLITNÍ PLÁN)</a:t>
            </a:r>
            <a:b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UDRŽITELNÝ ROZVOJ ÚZEMÍ</a:t>
            </a:r>
            <a:b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opakovanému veřejnému projednání</a:t>
            </a:r>
            <a:b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Biodiverzita</a:t>
            </a: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altLang="cs-CZ" sz="20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8616280" y="647700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/>
              <a:t>Praha 19.11. a 26.11. 2025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46B4C750-EECA-9E49-5621-60B5FA7D8C21}"/>
              </a:ext>
            </a:extLst>
          </p:cNvPr>
          <p:cNvSpPr txBox="1"/>
          <p:nvPr/>
        </p:nvSpPr>
        <p:spPr>
          <a:xfrm>
            <a:off x="335360" y="3212976"/>
            <a:ext cx="11521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i="1" dirty="0">
                <a:solidFill>
                  <a:srgbClr val="0000FF"/>
                </a:solidFill>
              </a:rPr>
              <a:t>Aleš Friedrich</a:t>
            </a:r>
          </a:p>
          <a:p>
            <a:pPr algn="ctr"/>
            <a:r>
              <a:rPr lang="cs-CZ" i="1" dirty="0">
                <a:solidFill>
                  <a:srgbClr val="0000FF"/>
                </a:solidFill>
              </a:rPr>
              <a:t>Platónova 722/19, 140 00 Praha – Modřany</a:t>
            </a:r>
          </a:p>
          <a:p>
            <a:pPr algn="ctr"/>
            <a:r>
              <a:rPr lang="cs-CZ" dirty="0"/>
              <a:t>pro</a:t>
            </a:r>
            <a:r>
              <a:rPr lang="cs-CZ" i="1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BD8890-D8CB-4B5E-B2CE-9BA4B89836C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442780" y="4149080"/>
            <a:ext cx="2971080" cy="1681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venku, mrak, obloha, vegetace&#10;&#10;Obsah generovaný pomocí AI může být nesprávný.">
            <a:extLst>
              <a:ext uri="{FF2B5EF4-FFF2-40B4-BE49-F238E27FC236}">
                <a16:creationId xmlns:a16="http://schemas.microsoft.com/office/drawing/2014/main" id="{9838D2DE-D378-9C5B-B7C3-D73B0738E9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66605" y="2069427"/>
            <a:ext cx="4101075" cy="3075806"/>
          </a:xfrm>
          <a:prstGeom prst="rect">
            <a:avLst/>
          </a:prstGeom>
        </p:spPr>
      </p:pic>
      <p:sp>
        <p:nvSpPr>
          <p:cNvPr id="76" name="CustomShape 1"/>
          <p:cNvSpPr/>
          <p:nvPr/>
        </p:nvSpPr>
        <p:spPr>
          <a:xfrm>
            <a:off x="51840" y="188640"/>
            <a:ext cx="9428536" cy="504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8880" rIns="0" bIns="0">
            <a:noAutofit/>
          </a:bodyPr>
          <a:lstStyle/>
          <a:p>
            <a:pPr algn="ctr">
              <a:lnSpc>
                <a:spcPct val="93000"/>
              </a:lnSpc>
            </a:pPr>
            <a:r>
              <a:rPr lang="cs-CZ" sz="2400" b="1" strike="noStrike" spc="-1" dirty="0">
                <a:latin typeface="Arial" panose="020B0604020202020204" pitchFamily="34" charset="0"/>
                <a:ea typeface="Microsoft YaHei"/>
                <a:cs typeface="Arial" panose="020B0604020202020204" pitchFamily="34" charset="0"/>
              </a:rPr>
              <a:t>Hodnocení vlivů na ostatní plochy významné pro biodiverzitu</a:t>
            </a:r>
            <a:endParaRPr lang="cs-CZ" sz="2400" b="1" strike="noStrike" spc="-1" dirty="0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119336" y="864000"/>
            <a:ext cx="8640960" cy="599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>
            <a:noAutofit/>
          </a:bodyPr>
          <a:lstStyle/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2000" b="0" strike="noStrike" spc="-1" dirty="0">
                <a:latin typeface="Arial"/>
                <a:ea typeface="NSimSun"/>
              </a:rPr>
              <a:t>Hodnocení významu ploch pro biodiverzitu</a:t>
            </a:r>
            <a:endParaRPr lang="cs-CZ" sz="2000" b="0" strike="noStrike" spc="-1" dirty="0">
              <a:latin typeface="Arial"/>
            </a:endParaRPr>
          </a:p>
          <a:p>
            <a:pPr marL="720000" lvl="2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b="0" strike="noStrike" spc="-1" dirty="0">
                <a:latin typeface="Arial"/>
                <a:ea typeface="NSimSun"/>
              </a:rPr>
              <a:t>0-1 nízká biodiverzita - zastavěné plochy, intenzivní orná</a:t>
            </a:r>
            <a:endParaRPr lang="cs-CZ" sz="2000" b="0" strike="noStrike" spc="-1" dirty="0">
              <a:latin typeface="Arial"/>
            </a:endParaRPr>
          </a:p>
          <a:p>
            <a:pPr marL="720000" lvl="2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b="0" strike="noStrike" spc="-1" dirty="0">
                <a:latin typeface="Arial"/>
                <a:ea typeface="NSimSun"/>
              </a:rPr>
              <a:t>2-3 průměrná biodiverzita městského prostředí</a:t>
            </a:r>
            <a:endParaRPr lang="cs-CZ" sz="2000" b="0" strike="noStrike" spc="-1" dirty="0">
              <a:latin typeface="Arial"/>
            </a:endParaRPr>
          </a:p>
          <a:p>
            <a:pPr marL="720000" lvl="2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b="0" strike="noStrike" spc="-1" dirty="0">
                <a:latin typeface="Arial"/>
                <a:ea typeface="NSimSun"/>
              </a:rPr>
              <a:t>4-5 plochy s nadprůměrným významem</a:t>
            </a:r>
            <a:endParaRPr lang="cs-CZ" sz="2000" b="0" strike="noStrike" spc="-1" dirty="0">
              <a:latin typeface="Arial"/>
            </a:endParaRP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2000" b="0" strike="noStrike" spc="-1" dirty="0">
                <a:latin typeface="Arial"/>
                <a:ea typeface="NSimSun"/>
              </a:rPr>
              <a:t>hodnocení 0-3 je využíváno jako charakteristika v hodnotících tabulkách</a:t>
            </a:r>
            <a:endParaRPr lang="cs-CZ" sz="2000" b="0" strike="noStrike" spc="-1" dirty="0">
              <a:latin typeface="Arial"/>
            </a:endParaRP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2000" b="0" strike="noStrike" spc="-1" dirty="0">
                <a:latin typeface="Arial"/>
                <a:ea typeface="NSimSun"/>
              </a:rPr>
              <a:t>plochy s nadprůměrným významem (4-5) – 294 lokalit</a:t>
            </a:r>
            <a:endParaRPr lang="cs-CZ" sz="2000" b="0" strike="noStrike" spc="-1" dirty="0">
              <a:latin typeface="Arial"/>
            </a:endParaRPr>
          </a:p>
          <a:p>
            <a:pPr marL="720000" lvl="2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pc="-1" dirty="0">
                <a:ea typeface="NSimSun"/>
              </a:rPr>
              <a:t>mimo plochy již chráněné jako ZCHÚ, VKP, Natura 2000, ÚSES a nezastavitelné přírodní lokality</a:t>
            </a:r>
            <a:endParaRPr lang="cs-CZ" spc="-1" dirty="0"/>
          </a:p>
          <a:p>
            <a:pPr marL="720000" lvl="2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b="0" strike="noStrike" spc="-1" dirty="0">
                <a:latin typeface="Arial"/>
                <a:ea typeface="NSimSun"/>
              </a:rPr>
              <a:t>byly vymezeny v prostředí GIS</a:t>
            </a:r>
          </a:p>
          <a:p>
            <a:pPr marL="720000" lvl="2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spc="-1" dirty="0">
                <a:latin typeface="Arial"/>
                <a:ea typeface="NSimSun"/>
              </a:rPr>
              <a:t>zobrazeny ve výkresu A.III.2 Vlivy na biologickou rozmanitost</a:t>
            </a:r>
            <a:endParaRPr lang="cs-CZ" sz="2000" b="0" strike="noStrike" spc="-1" dirty="0">
              <a:latin typeface="Arial"/>
              <a:ea typeface="NSimSun"/>
            </a:endParaRPr>
          </a:p>
          <a:p>
            <a:pPr marL="720000" lvl="2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b="0" strike="noStrike" spc="-1" dirty="0">
                <a:latin typeface="Arial"/>
                <a:ea typeface="NSimSun"/>
              </a:rPr>
              <a:t>vliv hodnocen analogicky k plochám ZCHÚ a ÚSES</a:t>
            </a:r>
            <a:endParaRPr lang="cs-CZ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9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cs-CZ" sz="19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5402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strom, venku, květina, kvést&#10;&#10;Obsah generovaný pomocí AI může být nesprávný.">
            <a:extLst>
              <a:ext uri="{FF2B5EF4-FFF2-40B4-BE49-F238E27FC236}">
                <a16:creationId xmlns:a16="http://schemas.microsoft.com/office/drawing/2014/main" id="{3238690A-1CB5-0AA2-73A4-A83F1786C5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296" y="719640"/>
            <a:ext cx="3112140" cy="4149520"/>
          </a:xfrm>
          <a:prstGeom prst="rect">
            <a:avLst/>
          </a:prstGeom>
        </p:spPr>
      </p:pic>
      <p:sp>
        <p:nvSpPr>
          <p:cNvPr id="79" name="CustomShape 1"/>
          <p:cNvSpPr/>
          <p:nvPr/>
        </p:nvSpPr>
        <p:spPr>
          <a:xfrm>
            <a:off x="191344" y="216000"/>
            <a:ext cx="8064896" cy="50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888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2400" b="1" strike="noStrike" spc="-1" dirty="0">
                <a:latin typeface="+mj-lt"/>
                <a:ea typeface="Microsoft YaHei"/>
                <a:cs typeface="Arial" panose="020B0604020202020204" pitchFamily="34" charset="0"/>
              </a:rPr>
              <a:t>Závěry hodnocení vlivu na flóru, faunu a biodiverzitu</a:t>
            </a:r>
            <a:br>
              <a:rPr sz="2400" b="1" dirty="0">
                <a:latin typeface="+mj-lt"/>
              </a:rPr>
            </a:br>
            <a:endParaRPr lang="cs-CZ" sz="2400" b="1" strike="noStrike" spc="-1" dirty="0">
              <a:latin typeface="+mj-lt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47328" y="720000"/>
            <a:ext cx="9096672" cy="604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>
            <a:noAutofit/>
          </a:bodyPr>
          <a:lstStyle/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1800" b="0" strike="noStrike" spc="-1" dirty="0">
                <a:latin typeface="Arial"/>
                <a:ea typeface="NSimSun"/>
              </a:rPr>
              <a:t>Přínosy </a:t>
            </a:r>
            <a:r>
              <a:rPr lang="cs-CZ" sz="1800" b="0" strike="noStrike" spc="-1" dirty="0" err="1">
                <a:latin typeface="Arial"/>
                <a:ea typeface="NSimSun"/>
              </a:rPr>
              <a:t>MPP</a:t>
            </a:r>
            <a:endParaRPr lang="cs-CZ" sz="1800" b="0" strike="noStrike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stanovuje pevnou hranici města a otevřené krajiny, chrání krajinu, včetně  zachovaných biotopů, před živelnou a urbanizací a fragmentací</a:t>
            </a:r>
            <a:endParaRPr lang="cs-CZ" sz="1800" b="0" strike="noStrike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vymezuje množství ploch změn v krajině pro ekostabilizační opatření</a:t>
            </a:r>
            <a:endParaRPr lang="cs-CZ" sz="1800" b="0" strike="noStrike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je veden snahou o minimalizaci vlivů na přírodní a krajinné hodnoty území</a:t>
            </a:r>
            <a:endParaRPr lang="cs-CZ" sz="1800" b="0" strike="noStrike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minimalizuje zásahy do ploch </a:t>
            </a:r>
            <a:r>
              <a:rPr lang="cs-CZ" sz="1800" b="0" strike="noStrike" spc="-1" dirty="0" err="1">
                <a:latin typeface="Arial"/>
                <a:ea typeface="NSimSun"/>
              </a:rPr>
              <a:t>ZCHÚ</a:t>
            </a:r>
            <a:endParaRPr lang="cs-CZ" sz="1800" b="0" strike="noStrike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vymezuje a chrání plochy ÚSES, umožňuje budoucí vznik propojené sítě</a:t>
            </a:r>
            <a:endParaRPr lang="cs-CZ" sz="1800" b="0" strike="noStrike" spc="-1" dirty="0">
              <a:latin typeface="Arial"/>
            </a:endParaRP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1800" b="0" strike="noStrike" spc="-1" dirty="0">
                <a:latin typeface="Arial"/>
                <a:ea typeface="NSimSun"/>
              </a:rPr>
              <a:t>Pro lokality / </a:t>
            </a:r>
            <a:r>
              <a:rPr lang="cs-CZ" sz="1800" spc="-1" dirty="0">
                <a:latin typeface="Arial"/>
                <a:ea typeface="NSimSun"/>
              </a:rPr>
              <a:t>plochy / koridory </a:t>
            </a:r>
            <a:r>
              <a:rPr lang="cs-CZ" sz="1800" b="0" strike="noStrike" spc="-1" dirty="0">
                <a:latin typeface="Arial"/>
                <a:ea typeface="NSimSun"/>
              </a:rPr>
              <a:t>s významným vlivem navržena opatření, resp</a:t>
            </a:r>
            <a:r>
              <a:rPr lang="cs-CZ" sz="1800" spc="-1" dirty="0">
                <a:latin typeface="Arial"/>
                <a:ea typeface="NSimSun"/>
              </a:rPr>
              <a:t>. regulativy</a:t>
            </a:r>
            <a:r>
              <a:rPr lang="cs-CZ" sz="1800" b="0" strike="noStrike" spc="-1" dirty="0">
                <a:latin typeface="Arial"/>
                <a:ea typeface="NSimSun"/>
              </a:rPr>
              <a:t> k </a:t>
            </a:r>
            <a:r>
              <a:rPr lang="cs-CZ" sz="1900" b="0" strike="noStrike" spc="-1" dirty="0">
                <a:latin typeface="Arial"/>
                <a:ea typeface="NSimSun"/>
              </a:rPr>
              <a:t>prevenci, eliminaci, minimalizaci či kompenzaci vlivu</a:t>
            </a: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1800" b="0" strike="noStrike" spc="-1" dirty="0">
                <a:latin typeface="Arial"/>
                <a:ea typeface="NSimSun"/>
              </a:rPr>
              <a:t>Příležitosti k ochraně a posílení biodiverzity v průběhu uplatňování MPP</a:t>
            </a:r>
            <a:endParaRPr lang="cs-CZ" sz="1800" b="0" strike="noStrike" spc="-1" dirty="0">
              <a:latin typeface="Arial"/>
            </a:endParaRPr>
          </a:p>
          <a:p>
            <a:pPr marL="8172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polyfunkční opatření v rámci vegetačních úprav zastavitelných ploch a koridorů dopravní infrastruktury</a:t>
            </a:r>
            <a:endParaRPr lang="cs-CZ" sz="1800" b="0" strike="noStrike" spc="-1" dirty="0">
              <a:latin typeface="Arial"/>
            </a:endParaRPr>
          </a:p>
          <a:p>
            <a:pPr marL="8172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vnášení a obnova prvků polyfunkční krajinné zeleně v intenzivní polní krajině</a:t>
            </a:r>
            <a:endParaRPr lang="cs-CZ" sz="1800" b="0" strike="noStrike" spc="-1" dirty="0">
              <a:latin typeface="Arial"/>
            </a:endParaRPr>
          </a:p>
          <a:p>
            <a:pPr marL="8172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řešení migrační prostupnosti dopravních staveb na křížení s prvky ÚSES</a:t>
            </a:r>
            <a:endParaRPr lang="cs-CZ" sz="1800" b="0" strike="noStrike" spc="-1" dirty="0">
              <a:latin typeface="Arial"/>
            </a:endParaRPr>
          </a:p>
          <a:p>
            <a:pPr marL="8172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optimalizace řešení koridorů a ploch ÚSES k vymezení</a:t>
            </a:r>
          </a:p>
          <a:p>
            <a:pPr marL="8172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spc="-1" dirty="0">
                <a:ea typeface="NSimSun"/>
              </a:rPr>
              <a:t>zajištění ochrany ploch vymezených významných pro biodiverzitu</a:t>
            </a:r>
            <a:endParaRPr lang="cs-CZ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7723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venku, tráva, strom, obloha&#10;&#10;Obsah generovaný pomocí AI může být nesprávný.">
            <a:extLst>
              <a:ext uri="{FF2B5EF4-FFF2-40B4-BE49-F238E27FC236}">
                <a16:creationId xmlns:a16="http://schemas.microsoft.com/office/drawing/2014/main" id="{A3B73E76-7892-5EDB-C8EC-B6276AE1A7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76" y="764704"/>
            <a:ext cx="3462366" cy="4616488"/>
          </a:xfrm>
          <a:prstGeom prst="rect">
            <a:avLst/>
          </a:prstGeom>
        </p:spPr>
      </p:pic>
      <p:sp>
        <p:nvSpPr>
          <p:cNvPr id="81" name="CustomShape 1"/>
          <p:cNvSpPr/>
          <p:nvPr/>
        </p:nvSpPr>
        <p:spPr>
          <a:xfrm>
            <a:off x="191344" y="1556792"/>
            <a:ext cx="6840760" cy="46164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95000"/>
              </a:lnSpc>
            </a:pPr>
            <a:r>
              <a:rPr lang="cs-CZ" sz="2400" b="0" strike="noStrike" spc="-1" dirty="0">
                <a:latin typeface="Arial"/>
                <a:ea typeface="Lucida Sans Unicode"/>
              </a:rPr>
              <a:t>Děkuji za pozornost</a:t>
            </a:r>
          </a:p>
          <a:p>
            <a:pPr algn="ctr">
              <a:lnSpc>
                <a:spcPct val="95000"/>
              </a:lnSpc>
            </a:pPr>
            <a:r>
              <a:rPr lang="cs-CZ" sz="2400" spc="-1" dirty="0">
                <a:latin typeface="Arial"/>
              </a:rPr>
              <a:t>Ing. Aleš Friedrich</a:t>
            </a:r>
            <a:endParaRPr lang="cs-CZ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5854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bsah obrázku rostlina, Suchozemská rostlina, venku, Cévnaté rostliny&#10;&#10;Obsah generovaný pomocí AI může být nesprávný.">
            <a:extLst>
              <a:ext uri="{FF2B5EF4-FFF2-40B4-BE49-F238E27FC236}">
                <a16:creationId xmlns:a16="http://schemas.microsoft.com/office/drawing/2014/main" id="{658981B6-A1B4-32EE-12D7-5CA0582144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86210" y="1370010"/>
            <a:ext cx="4464497" cy="3348373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955868AD-0C80-7499-7CD8-B247150D85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51384" y="620688"/>
            <a:ext cx="8596312" cy="587152"/>
          </a:xfrm>
        </p:spPr>
        <p:txBody>
          <a:bodyPr anchor="t"/>
          <a:lstStyle/>
          <a:p>
            <a:pPr algn="ctr" eaLnBrk="1" hangingPunct="1"/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 je biodiverzita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B00F568-20F0-A486-CB86-0FCE672D47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77863" y="1412776"/>
            <a:ext cx="8298457" cy="4968552"/>
          </a:xfrm>
        </p:spPr>
        <p:txBody>
          <a:bodyPr anchor="t">
            <a:normAutofit/>
          </a:bodyPr>
          <a:lstStyle/>
          <a:p>
            <a:pPr marL="360000" indent="-360000"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2000" spc="-1" dirty="0">
                <a:latin typeface="Arial" panose="020B0604020202020204" pitchFamily="34" charset="0"/>
                <a:ea typeface="NSimSun"/>
                <a:cs typeface="Arial" panose="020B0604020202020204" pitchFamily="34" charset="0"/>
              </a:rPr>
              <a:t>rozmanitost živé přírody</a:t>
            </a:r>
            <a:endParaRPr lang="cs-CZ" sz="2000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indent="-360000"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2000" spc="-1" dirty="0">
                <a:latin typeface="Arial" panose="020B0604020202020204" pitchFamily="34" charset="0"/>
                <a:ea typeface="NSimSun"/>
                <a:cs typeface="Arial" panose="020B0604020202020204" pitchFamily="34" charset="0"/>
              </a:rPr>
              <a:t>složitý obtížně uchopitelný a kvantifikovatelný pojem</a:t>
            </a:r>
          </a:p>
          <a:p>
            <a:pPr marL="360000" indent="-360000"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2000" spc="-1" dirty="0">
                <a:ea typeface="NSimSun"/>
              </a:rPr>
              <a:t>složitý výsledek vlivu prostředí, migračních bariér, vztahů organizmů, disturbancí atd.</a:t>
            </a:r>
            <a:endParaRPr lang="cs-CZ" sz="2000" spc="-1" dirty="0"/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2000" spc="-1" dirty="0">
                <a:ea typeface="NSimSun"/>
              </a:rPr>
              <a:t>typy biodiverzity: genetická, druhová, ekosystémová, resp. lokální a regionální</a:t>
            </a:r>
            <a:endParaRPr lang="cs-CZ" sz="2000" spc="-1" dirty="0"/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2000" spc="-1" dirty="0">
                <a:ea typeface="NSimSun"/>
              </a:rPr>
              <a:t>v případě posuzování vlivů MPP jde o </a:t>
            </a:r>
            <a:r>
              <a:rPr lang="cs-CZ" sz="2000" u="sng" spc="-1" dirty="0">
                <a:ea typeface="NSimSun"/>
              </a:rPr>
              <a:t>lokální druhovou, event. ekosystémovou biodiverzitu</a:t>
            </a:r>
            <a:endParaRPr lang="cs-CZ" sz="2000" u="sng" spc="-1" dirty="0"/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2000" spc="-1" dirty="0">
                <a:ea typeface="NSimSun"/>
              </a:rPr>
              <a:t>cílem posouzení je ochrana biodiverzity</a:t>
            </a:r>
          </a:p>
          <a:p>
            <a:pPr marL="817200" lvl="2" indent="-360000">
              <a:spcBef>
                <a:spcPts val="600"/>
              </a:spcBef>
              <a:buClr>
                <a:srgbClr val="0070C0"/>
              </a:buClr>
              <a:buFont typeface="Wingdings 2" panose="05020102010507070707" pitchFamily="18" charset="2"/>
              <a:buChar char="P"/>
            </a:pPr>
            <a:r>
              <a:rPr lang="cs-CZ" sz="2000" spc="-1" dirty="0">
                <a:ea typeface="NSimSun"/>
              </a:rPr>
              <a:t>ochrana přírodních biotopů a jejich nasycenosti původními druhy</a:t>
            </a:r>
          </a:p>
          <a:p>
            <a:pPr marL="817200" lvl="2" indent="-360000">
              <a:spcBef>
                <a:spcPts val="600"/>
              </a:spcBef>
              <a:buClr>
                <a:srgbClr val="0070C0"/>
              </a:buClr>
              <a:buFont typeface="Wingdings 2" panose="05020102010507070707" pitchFamily="18" charset="2"/>
              <a:buChar char="P"/>
            </a:pPr>
            <a:r>
              <a:rPr lang="cs-CZ" sz="2000" spc="-1" dirty="0">
                <a:ea typeface="NSimSun"/>
              </a:rPr>
              <a:t>ochrana antropogenních biotopů, využívaných původními druhy </a:t>
            </a:r>
            <a:endParaRPr lang="cs-CZ" sz="2000" spc="-1" dirty="0"/>
          </a:p>
          <a:p>
            <a:pPr algn="ctr" eaLnBrk="1" hangingPunct="1"/>
            <a:endParaRPr lang="cs-CZ" altLang="cs-CZ" sz="24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574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Obsah obrázku venku, strom, mrak, rostlina&#10;&#10;Obsah generovaný pomocí AI může být nesprávný.">
            <a:extLst>
              <a:ext uri="{FF2B5EF4-FFF2-40B4-BE49-F238E27FC236}">
                <a16:creationId xmlns:a16="http://schemas.microsoft.com/office/drawing/2014/main" id="{9B0A6D11-A99F-D70C-9B6A-023A045FA3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16246" y="1091874"/>
            <a:ext cx="4128459" cy="3096344"/>
          </a:xfrm>
          <a:prstGeom prst="rect">
            <a:avLst/>
          </a:pr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258D855-3F0B-31F0-E037-2018686A8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40768"/>
            <a:ext cx="8803042" cy="4941416"/>
          </a:xfrm>
        </p:spPr>
        <p:txBody>
          <a:bodyPr>
            <a:normAutofit fontScale="92500" lnSpcReduction="20000"/>
          </a:bodyPr>
          <a:lstStyle/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2000" spc="-1" dirty="0">
                <a:ea typeface="NSimSun"/>
              </a:rPr>
              <a:t>Význam území Prahy pro biodiverzitu </a:t>
            </a:r>
            <a:endParaRPr lang="cs-CZ" sz="2000" spc="-1" dirty="0"/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spc="-1" dirty="0">
                <a:ea typeface="NSimSun"/>
              </a:rPr>
              <a:t>vyniká mimořádnou diverzitou ekologických podmínek</a:t>
            </a:r>
            <a:endParaRPr lang="cs-CZ" sz="2000" spc="-1" dirty="0"/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spc="-1" dirty="0">
                <a:ea typeface="NSimSun"/>
              </a:rPr>
              <a:t>množství chráněných ploch – 1 VZCHÚ, 92 ZCHÚ, 25 registrovaných VKP, 11 EVL Natura 2000, 12 Přírodních parků</a:t>
            </a: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spc="-1" dirty="0"/>
              <a:t>druhová pestrost – mj.12 kriticky ohrožených druhů národního významu</a:t>
            </a: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spc="-1" dirty="0">
                <a:ea typeface="NSimSun"/>
              </a:rPr>
              <a:t>prolínání městského prostředí a přírodních ploch</a:t>
            </a: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2000" spc="-1" dirty="0">
                <a:ea typeface="NSimSun"/>
              </a:rPr>
              <a:t>Význam z pohledu širšího území ČR (regionální biodiverzita)</a:t>
            </a: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2000" spc="-1" dirty="0"/>
              <a:t>Propojení ÚSES rozsáhlým urbanizovaným územím – mj. několika os NBK sledujícího údolí Vltavy</a:t>
            </a: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2000" spc="-1" dirty="0">
                <a:ea typeface="NSimSun"/>
              </a:rPr>
              <a:t>Ekologická stabilita a biodiverzita - související veličiny</a:t>
            </a:r>
            <a:endParaRPr lang="cs-CZ" sz="2000" spc="-1" dirty="0"/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spc="-1" dirty="0">
                <a:ea typeface="NSimSun"/>
              </a:rPr>
              <a:t>vyšší biodiverzita = vyšší stabilita ekosystému</a:t>
            </a:r>
            <a:endParaRPr lang="cs-CZ" sz="2000" spc="-1" dirty="0"/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spc="-1" dirty="0">
                <a:ea typeface="NSimSun"/>
              </a:rPr>
              <a:t>stabilita = odolnost vůči kalamitním vlivům - důležitá i pro městské prostředí, jak pro jeho přírodní části, tak pro jeho urbanizované partie</a:t>
            </a:r>
            <a:endParaRPr lang="cs-CZ" sz="2000" spc="-1" dirty="0"/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2000" spc="-1" dirty="0">
                <a:ea typeface="NSimSun"/>
              </a:rPr>
              <a:t>Kvalitní prostředí pro život </a:t>
            </a:r>
          </a:p>
          <a:p>
            <a:pPr marL="720000" lvl="2" indent="-360000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cs-CZ" sz="2000" spc="-1" dirty="0">
                <a:ea typeface="NSimSun"/>
              </a:rPr>
              <a:t>estetiky hodnotné harmonické prostředí</a:t>
            </a:r>
          </a:p>
          <a:p>
            <a:pPr marL="720000" lvl="2" indent="-360000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cs-CZ" sz="2000" spc="-1" dirty="0">
                <a:ea typeface="NSimSun"/>
              </a:rPr>
              <a:t>blízkost zachované málo narušené druhově pestré přírody</a:t>
            </a:r>
            <a:endParaRPr lang="cs-CZ" sz="2000" spc="-1" dirty="0"/>
          </a:p>
          <a:p>
            <a:endParaRPr lang="cs-CZ" b="1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C2577EA-B578-9845-93EC-ABCB62E406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7863" y="609600"/>
            <a:ext cx="8596139" cy="587152"/>
          </a:xfrm>
        </p:spPr>
        <p:txBody>
          <a:bodyPr anchor="t">
            <a:normAutofit/>
          </a:bodyPr>
          <a:lstStyle/>
          <a:p>
            <a:pPr algn="ctr"/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Ochrana biodiverzity v městském prostředí</a:t>
            </a:r>
          </a:p>
        </p:txBody>
      </p:sp>
    </p:spTree>
    <p:extLst>
      <p:ext uri="{BB962C8B-B14F-4D97-AF65-F5344CB8AC3E}">
        <p14:creationId xmlns:p14="http://schemas.microsoft.com/office/powerpoint/2010/main" val="1745209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venku, obloha, budova, strom&#10;&#10;Obsah generovaný pomocí AI může být nesprávný.">
            <a:extLst>
              <a:ext uri="{FF2B5EF4-FFF2-40B4-BE49-F238E27FC236}">
                <a16:creationId xmlns:a16="http://schemas.microsoft.com/office/drawing/2014/main" id="{6F9A55FD-9482-0E66-700F-92FF8D2E5B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296" y="458160"/>
            <a:ext cx="3088092" cy="4117456"/>
          </a:xfrm>
          <a:prstGeom prst="rect">
            <a:avLst/>
          </a:prstGeom>
        </p:spPr>
      </p:pic>
      <p:sp>
        <p:nvSpPr>
          <p:cNvPr id="63" name="CustomShape 1"/>
          <p:cNvSpPr/>
          <p:nvPr/>
        </p:nvSpPr>
        <p:spPr>
          <a:xfrm>
            <a:off x="0" y="183960"/>
            <a:ext cx="8472264" cy="53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2400" b="1" strike="noStrike" spc="-1" dirty="0">
                <a:latin typeface="Arial" panose="020B0604020202020204" pitchFamily="34" charset="0"/>
                <a:ea typeface="Microsoft YaHei"/>
                <a:cs typeface="Arial" panose="020B0604020202020204" pitchFamily="34" charset="0"/>
              </a:rPr>
              <a:t>Typy vlivů  na biodiverzitu, flóru a faunu</a:t>
            </a:r>
            <a:endParaRPr lang="cs-CZ" sz="2400" b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CustomShape 2"/>
          <p:cNvSpPr/>
          <p:nvPr/>
        </p:nvSpPr>
        <p:spPr>
          <a:xfrm>
            <a:off x="47328" y="648000"/>
            <a:ext cx="8856984" cy="620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>
            <a:noAutofit/>
          </a:bodyPr>
          <a:lstStyle/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1900" b="0" strike="noStrike" spc="-1" dirty="0">
                <a:latin typeface="Arial"/>
                <a:ea typeface="NSimSun"/>
              </a:rPr>
              <a:t>Vlivy přímé a nepřímé, vlivy trvalé a dočasné, vlivy realizace a provozu</a:t>
            </a:r>
            <a:endParaRPr lang="cs-CZ" sz="1900" b="0" strike="noStrike" spc="-1" dirty="0">
              <a:latin typeface="Arial"/>
            </a:endParaRP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1900" b="0" strike="noStrike" spc="-1" dirty="0">
                <a:latin typeface="Arial"/>
                <a:ea typeface="NSimSun"/>
              </a:rPr>
              <a:t>Nejčastější vlivy</a:t>
            </a:r>
            <a:endParaRPr lang="cs-CZ" sz="1900" b="0" strike="noStrike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900" b="0" strike="noStrike" spc="-1" dirty="0">
                <a:latin typeface="Arial"/>
                <a:ea typeface="NSimSun"/>
              </a:rPr>
              <a:t>zábor či omezení plochy biotopu</a:t>
            </a:r>
            <a:endParaRPr lang="cs-CZ" sz="1900" b="0" strike="noStrike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900" b="0" strike="noStrike" spc="-1" dirty="0">
                <a:latin typeface="Arial"/>
                <a:ea typeface="NSimSun"/>
              </a:rPr>
              <a:t>rušení - hluk, světlo, doprava, návštěvnost</a:t>
            </a:r>
            <a:endParaRPr lang="cs-CZ" sz="1900" b="0" strike="noStrike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900" b="0" strike="noStrike" spc="-1" dirty="0">
                <a:latin typeface="Arial"/>
                <a:ea typeface="NSimSun"/>
              </a:rPr>
              <a:t>degradace prostředí - prašnost, exhalace, eutrofizace, </a:t>
            </a:r>
            <a:r>
              <a:rPr lang="cs-CZ" sz="1900" b="0" strike="noStrike" spc="-1" dirty="0" err="1">
                <a:latin typeface="Arial"/>
                <a:ea typeface="NSimSun"/>
              </a:rPr>
              <a:t>ruderalizace</a:t>
            </a:r>
            <a:r>
              <a:rPr lang="cs-CZ" sz="1900" b="0" strike="noStrike" spc="-1" dirty="0">
                <a:latin typeface="Arial"/>
                <a:ea typeface="NSimSun"/>
              </a:rPr>
              <a:t>, eroze,                    zástin, narušený vodní režim</a:t>
            </a:r>
            <a:endParaRPr lang="cs-CZ" sz="1900" b="0" strike="noStrike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900" b="0" strike="noStrike" spc="-1" dirty="0">
                <a:latin typeface="Arial"/>
                <a:ea typeface="NSimSun"/>
              </a:rPr>
              <a:t>migrace - vznik bariér a narušených zón, fragmentace krajiny</a:t>
            </a:r>
            <a:endParaRPr lang="cs-CZ" sz="1900" b="0" strike="noStrike" spc="-1" dirty="0">
              <a:latin typeface="Arial"/>
            </a:endParaRP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1900" b="0" strike="noStrike" spc="-1" dirty="0">
                <a:latin typeface="Arial"/>
                <a:ea typeface="NSimSun"/>
              </a:rPr>
              <a:t>Vlivy na zvláště chráněná území a registrované </a:t>
            </a:r>
            <a:r>
              <a:rPr lang="cs-CZ" sz="1900" b="0" strike="noStrike" spc="-1" dirty="0" err="1">
                <a:latin typeface="Arial"/>
                <a:ea typeface="NSimSun"/>
              </a:rPr>
              <a:t>VKP</a:t>
            </a:r>
            <a:endParaRPr lang="cs-CZ" sz="1900" b="0" strike="noStrike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1000"/>
              <a:buFont typeface="Wingdings 2" panose="05020102010507070707" pitchFamily="18" charset="2"/>
              <a:buChar char="P"/>
            </a:pPr>
            <a:r>
              <a:rPr lang="cs-CZ" sz="1900" b="0" strike="noStrike" spc="-1" dirty="0">
                <a:latin typeface="Arial"/>
                <a:ea typeface="NSimSun"/>
              </a:rPr>
              <a:t>převážně jen okrajové zásahy rozvojových / transformačních ploch do OP MZCHÚ – pokud byl identifikován vliv </a:t>
            </a:r>
            <a:r>
              <a:rPr lang="cs-CZ" sz="1900" b="0" strike="noStrike" spc="-1" dirty="0">
                <a:latin typeface="Arial"/>
                <a:ea typeface="NSimSun"/>
                <a:sym typeface="Symbol" panose="05050102010706020507" pitchFamily="18" charset="2"/>
              </a:rPr>
              <a:t></a:t>
            </a:r>
            <a:r>
              <a:rPr lang="cs-CZ" sz="1900" b="0" strike="noStrike" spc="-1" dirty="0">
                <a:latin typeface="Arial"/>
                <a:ea typeface="NSimSun"/>
              </a:rPr>
              <a:t> návrh opatření</a:t>
            </a:r>
            <a:endParaRPr lang="cs-CZ" sz="1900" b="0" strike="noStrike" spc="-1" dirty="0">
              <a:latin typeface="Arial"/>
            </a:endParaRP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sz="1900" b="0" strike="noStrike" spc="-1" dirty="0">
                <a:latin typeface="Arial"/>
                <a:ea typeface="NSimSun"/>
              </a:rPr>
              <a:t>Vlivy na </a:t>
            </a:r>
            <a:r>
              <a:rPr lang="cs-CZ" sz="1900" b="0" strike="noStrike" spc="-1" dirty="0" err="1">
                <a:latin typeface="Arial"/>
                <a:ea typeface="NSimSun"/>
              </a:rPr>
              <a:t>ÚSES</a:t>
            </a:r>
            <a:endParaRPr lang="cs-CZ" sz="1900" b="0" strike="noStrike" spc="-1" dirty="0">
              <a:latin typeface="Arial"/>
            </a:endParaRPr>
          </a:p>
          <a:p>
            <a:pPr marL="8172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900" b="0" strike="noStrike" spc="-1" dirty="0">
                <a:latin typeface="Arial"/>
                <a:ea typeface="NSimSun"/>
              </a:rPr>
              <a:t>vymezené prvky </a:t>
            </a:r>
            <a:r>
              <a:rPr lang="cs-CZ" sz="1900" b="0" strike="noStrike" spc="-1" dirty="0" err="1">
                <a:latin typeface="Arial"/>
                <a:ea typeface="NSimSun"/>
              </a:rPr>
              <a:t>ÚSES</a:t>
            </a:r>
            <a:r>
              <a:rPr lang="cs-CZ" sz="1900" b="0" strike="noStrike" spc="-1" dirty="0">
                <a:latin typeface="Arial"/>
                <a:ea typeface="NSimSun"/>
              </a:rPr>
              <a:t> jsou návrhem </a:t>
            </a:r>
            <a:r>
              <a:rPr lang="cs-CZ" sz="1900" b="0" strike="noStrike" spc="-1" dirty="0" err="1">
                <a:latin typeface="Arial"/>
                <a:ea typeface="NSimSun"/>
              </a:rPr>
              <a:t>MPP</a:t>
            </a:r>
            <a:r>
              <a:rPr lang="cs-CZ" sz="1900" b="0" strike="noStrike" spc="-1" dirty="0">
                <a:latin typeface="Arial"/>
                <a:ea typeface="NSimSun"/>
              </a:rPr>
              <a:t> respektovány</a:t>
            </a:r>
            <a:endParaRPr lang="cs-CZ" sz="1900" b="0" strike="noStrike" spc="-1" dirty="0">
              <a:latin typeface="Arial"/>
            </a:endParaRPr>
          </a:p>
          <a:p>
            <a:pPr marL="8172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900" b="0" strike="noStrike" spc="-1" dirty="0">
                <a:latin typeface="Arial"/>
                <a:ea typeface="NSimSun"/>
              </a:rPr>
              <a:t>překryv prvků </a:t>
            </a:r>
            <a:r>
              <a:rPr lang="cs-CZ" sz="1900" b="0" strike="noStrike" spc="-1" dirty="0" err="1">
                <a:latin typeface="Arial"/>
                <a:ea typeface="NSimSun"/>
              </a:rPr>
              <a:t>ÚSES</a:t>
            </a:r>
            <a:r>
              <a:rPr lang="cs-CZ" sz="1900" b="0" strike="noStrike" spc="-1" dirty="0">
                <a:latin typeface="Arial"/>
                <a:ea typeface="NSimSun"/>
              </a:rPr>
              <a:t> a nezastavitelných / nestavebních ploch pro rekreaci</a:t>
            </a:r>
          </a:p>
          <a:p>
            <a:pPr marL="8172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900" b="0" strike="noStrike" spc="-1" dirty="0">
                <a:latin typeface="Arial"/>
                <a:ea typeface="NSimSun"/>
              </a:rPr>
              <a:t>vhodné polyfunkční řešení, za podmínky nenarušení funkčnosti daného segmentu</a:t>
            </a:r>
            <a:endParaRPr lang="cs-CZ" sz="1900" b="0" strike="noStrike" spc="-1" dirty="0">
              <a:latin typeface="Arial"/>
            </a:endParaRPr>
          </a:p>
          <a:p>
            <a:pPr marL="360000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endParaRPr lang="cs-CZ" sz="19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6802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venku, tráva, mrak, obloha&#10;&#10;Obsah generovaný pomocí AI může být nesprávný.">
            <a:extLst>
              <a:ext uri="{FF2B5EF4-FFF2-40B4-BE49-F238E27FC236}">
                <a16:creationId xmlns:a16="http://schemas.microsoft.com/office/drawing/2014/main" id="{64118874-971F-135E-298C-7B51D51A22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92721" y="1842366"/>
            <a:ext cx="4259747" cy="3194810"/>
          </a:xfrm>
          <a:prstGeom prst="rect">
            <a:avLst/>
          </a:prstGeom>
        </p:spPr>
      </p:pic>
      <p:sp>
        <p:nvSpPr>
          <p:cNvPr id="61" name="CustomShape 2"/>
          <p:cNvSpPr/>
          <p:nvPr/>
        </p:nvSpPr>
        <p:spPr>
          <a:xfrm>
            <a:off x="72000" y="751680"/>
            <a:ext cx="10560504" cy="58569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>
            <a:noAutofit/>
          </a:bodyPr>
          <a:lstStyle/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1800" b="0" strike="noStrike" spc="-1" dirty="0">
                <a:latin typeface="Arial"/>
                <a:ea typeface="NSimSun"/>
              </a:rPr>
              <a:t>Identifikace ploch významných pro biodiverzitu</a:t>
            </a:r>
            <a:endParaRPr lang="cs-CZ" sz="1800" b="0" strike="noStrike" spc="-1" dirty="0">
              <a:latin typeface="Arial"/>
            </a:endParaRPr>
          </a:p>
          <a:p>
            <a:pPr marL="8172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ZCHÚ, VKP, EVL - plochy vyhlášené z důvodu ochrany biodiverzity</a:t>
            </a:r>
            <a:endParaRPr lang="cs-CZ" sz="1800" b="0" strike="noStrike" spc="-1" dirty="0">
              <a:latin typeface="Arial"/>
            </a:endParaRPr>
          </a:p>
          <a:p>
            <a:pPr marL="8172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 err="1">
                <a:latin typeface="Arial"/>
                <a:ea typeface="NSimSun"/>
              </a:rPr>
              <a:t>ÚSES</a:t>
            </a:r>
            <a:r>
              <a:rPr lang="cs-CZ" sz="1800" b="0" strike="noStrike" spc="-1" dirty="0">
                <a:latin typeface="Arial"/>
                <a:ea typeface="NSimSun"/>
              </a:rPr>
              <a:t> - smyslem je zachování či obnova biodiverzity</a:t>
            </a:r>
            <a:endParaRPr lang="cs-CZ" sz="1800" b="0" strike="noStrike" spc="-1" dirty="0">
              <a:latin typeface="Arial"/>
            </a:endParaRPr>
          </a:p>
          <a:p>
            <a:pPr marL="8172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další významné plochy mimo ZCHÚ, ÚSES a nezastavitelná přírodní území</a:t>
            </a:r>
            <a:endParaRPr lang="cs-CZ" sz="1800" b="0" strike="noStrike" spc="-1" dirty="0">
              <a:latin typeface="Arial"/>
            </a:endParaRP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1800" b="0" strike="noStrike" spc="-1" dirty="0">
                <a:latin typeface="Arial"/>
                <a:ea typeface="NSimSun"/>
              </a:rPr>
              <a:t>Prostorová analýza v prostředí GIS</a:t>
            </a:r>
            <a:endParaRPr lang="cs-CZ" sz="1800" b="0" strike="noStrike" spc="-1" dirty="0">
              <a:latin typeface="Arial"/>
            </a:endParaRPr>
          </a:p>
          <a:p>
            <a:pPr marL="8172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identifikace překryvu či kontaktu, resp. ovlivnění ploch významných pro biodiverzitu rozvojovými záměry</a:t>
            </a:r>
            <a:endParaRPr lang="cs-CZ" sz="1800" b="0" strike="noStrike" spc="-1" dirty="0">
              <a:latin typeface="Arial"/>
            </a:endParaRP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1800" spc="-1" dirty="0">
                <a:latin typeface="Arial"/>
                <a:ea typeface="NSimSun"/>
              </a:rPr>
              <a:t>P</a:t>
            </a:r>
            <a:r>
              <a:rPr lang="cs-CZ" sz="1800" b="0" strike="noStrike" spc="-1" dirty="0">
                <a:latin typeface="Arial"/>
                <a:ea typeface="NSimSun"/>
              </a:rPr>
              <a:t>osouzení vlivu vymezené plochy / koridoru při zásahu do chráněné plochy</a:t>
            </a:r>
            <a:endParaRPr lang="cs-CZ" sz="1800" b="0" strike="noStrike" spc="-1" dirty="0">
              <a:latin typeface="Arial"/>
            </a:endParaRPr>
          </a:p>
          <a:p>
            <a:pPr marL="720000" lvl="2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identifikace vlivů</a:t>
            </a:r>
            <a:endParaRPr lang="cs-CZ" sz="1800" b="0" strike="noStrike" spc="-1" dirty="0">
              <a:latin typeface="Arial"/>
            </a:endParaRPr>
          </a:p>
          <a:p>
            <a:pPr marL="720000" lvl="2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vyhodnocení významnosti vlivu (viz metodika </a:t>
            </a:r>
            <a:r>
              <a:rPr lang="cs-CZ" sz="1800" b="0" strike="noStrike" spc="-1" dirty="0" err="1">
                <a:latin typeface="Arial"/>
                <a:ea typeface="NSimSun"/>
              </a:rPr>
              <a:t>SEA</a:t>
            </a:r>
            <a:r>
              <a:rPr lang="cs-CZ" sz="1800" b="0" strike="noStrike" spc="-1" dirty="0">
                <a:latin typeface="Arial"/>
                <a:ea typeface="NSimSun"/>
              </a:rPr>
              <a:t> )</a:t>
            </a:r>
            <a:endParaRPr lang="cs-CZ" sz="1800" b="0" strike="noStrike" spc="-1" dirty="0">
              <a:latin typeface="Arial"/>
            </a:endParaRPr>
          </a:p>
          <a:p>
            <a:pPr marL="720000" lvl="2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 err="1">
                <a:latin typeface="Arial"/>
                <a:ea typeface="NSimSun"/>
              </a:rPr>
              <a:t>ZCHÚ</a:t>
            </a:r>
            <a:r>
              <a:rPr lang="cs-CZ" sz="1800" b="0" strike="noStrike" spc="-1" dirty="0">
                <a:latin typeface="Arial"/>
                <a:ea typeface="NSimSun"/>
              </a:rPr>
              <a:t> – riziko vlivu na předmět ochrany</a:t>
            </a:r>
            <a:endParaRPr lang="cs-CZ" sz="1800" b="0" strike="noStrike" spc="-1" dirty="0">
              <a:latin typeface="Arial"/>
            </a:endParaRPr>
          </a:p>
          <a:p>
            <a:pPr marL="720000" lvl="2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 err="1">
                <a:latin typeface="Arial"/>
                <a:ea typeface="NSimSun"/>
              </a:rPr>
              <a:t>ÚSES</a:t>
            </a:r>
            <a:r>
              <a:rPr lang="cs-CZ" sz="1800" b="0" strike="noStrike" spc="-1" dirty="0">
                <a:latin typeface="Arial"/>
                <a:ea typeface="NSimSun"/>
              </a:rPr>
              <a:t> – riziko vlivu na funkčnost prvků </a:t>
            </a:r>
            <a:r>
              <a:rPr lang="cs-CZ" sz="1800" b="0" strike="noStrike" spc="-1" dirty="0" err="1">
                <a:latin typeface="Arial"/>
                <a:ea typeface="NSimSun"/>
              </a:rPr>
              <a:t>ÚSES</a:t>
            </a:r>
            <a:endParaRPr lang="cs-CZ" sz="1800" b="0" strike="noStrike" spc="-1" dirty="0">
              <a:latin typeface="Arial"/>
            </a:endParaRP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1800" b="0" strike="noStrike" spc="-1" dirty="0">
                <a:latin typeface="Arial"/>
                <a:ea typeface="NSimSun"/>
              </a:rPr>
              <a:t>Návrh opatření pro prevenci, eliminaci, minimalizaci či kompenzaci vlivu</a:t>
            </a:r>
            <a:endParaRPr lang="cs-CZ" sz="1800" b="0" strike="noStrike" spc="-1" dirty="0">
              <a:latin typeface="Arial"/>
            </a:endParaRPr>
          </a:p>
          <a:p>
            <a:pPr marL="720000" lvl="2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b="0" strike="noStrike" spc="-1" dirty="0">
                <a:latin typeface="Arial"/>
                <a:ea typeface="NSimSun"/>
              </a:rPr>
              <a:t>korekce vymezení, způsobu nebo míry využití s ohledem na biodiverzitu	</a:t>
            </a:r>
            <a:endParaRPr lang="cs-CZ" sz="1800" b="0" strike="noStrike" spc="-1" dirty="0">
              <a:latin typeface="Arial"/>
            </a:endParaRPr>
          </a:p>
          <a:p>
            <a:pPr marL="720000" lvl="2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800" spc="-1" dirty="0">
                <a:latin typeface="Arial"/>
                <a:ea typeface="NSimSun"/>
              </a:rPr>
              <a:t>formulace </a:t>
            </a:r>
            <a:r>
              <a:rPr lang="cs-CZ" sz="1800" b="0" strike="noStrike" spc="-1" dirty="0">
                <a:latin typeface="Arial"/>
                <a:ea typeface="NSimSun"/>
              </a:rPr>
              <a:t>regulativů - realizace je přípustná za stanovených podmínek při zachování významu plochy z hlediska biodiverzity</a:t>
            </a:r>
            <a:endParaRPr lang="cs-CZ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cs-CZ" sz="20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99"/>
              </a:spcBef>
            </a:pPr>
            <a:r>
              <a:rPr lang="cs-CZ" sz="1800" b="0" strike="noStrike" spc="-1" dirty="0">
                <a:solidFill>
                  <a:srgbClr val="FFFFCC"/>
                </a:solidFill>
                <a:latin typeface="Calibri"/>
                <a:ea typeface="NSimSun"/>
              </a:rPr>
              <a:t>	</a:t>
            </a:r>
            <a:endParaRPr lang="cs-CZ" sz="1800" b="0" strike="noStrike" spc="-1" dirty="0">
              <a:latin typeface="Arial"/>
            </a:endParaRPr>
          </a:p>
        </p:txBody>
      </p:sp>
      <p:sp>
        <p:nvSpPr>
          <p:cNvPr id="60" name="CustomShape 1"/>
          <p:cNvSpPr/>
          <p:nvPr/>
        </p:nvSpPr>
        <p:spPr>
          <a:xfrm>
            <a:off x="72000" y="216000"/>
            <a:ext cx="9900000" cy="53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2400" b="1" strike="noStrike" spc="-1" dirty="0">
                <a:latin typeface="+mj-lt"/>
                <a:ea typeface="Microsoft YaHei"/>
                <a:cs typeface="Arial" panose="020B0604020202020204" pitchFamily="34" charset="0"/>
              </a:rPr>
              <a:t>Metodika hodnocení vlivů na biodiverzitu</a:t>
            </a:r>
            <a:endParaRPr lang="cs-CZ" sz="2400" b="1" strike="noStrike" spc="-1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865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venku, obloha, rostlina, mrak&#10;&#10;Obsah generovaný pomocí AI může být nesprávný.">
            <a:extLst>
              <a:ext uri="{FF2B5EF4-FFF2-40B4-BE49-F238E27FC236}">
                <a16:creationId xmlns:a16="http://schemas.microsoft.com/office/drawing/2014/main" id="{B9BA88A2-B696-6172-7F8E-7ED2B4309D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20236" y="1736812"/>
            <a:ext cx="4320479" cy="3240360"/>
          </a:xfrm>
          <a:prstGeom prst="rect">
            <a:avLst/>
          </a:prstGeom>
        </p:spPr>
      </p:pic>
      <p:sp>
        <p:nvSpPr>
          <p:cNvPr id="71" name="CustomShape 1"/>
          <p:cNvSpPr/>
          <p:nvPr/>
        </p:nvSpPr>
        <p:spPr>
          <a:xfrm>
            <a:off x="191344" y="116632"/>
            <a:ext cx="5976664" cy="504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2400" b="1" strike="noStrike" spc="-1" dirty="0">
                <a:latin typeface="Arial" panose="020B0604020202020204" pitchFamily="34" charset="0"/>
                <a:ea typeface="Microsoft YaHei"/>
                <a:cs typeface="Arial" panose="020B0604020202020204" pitchFamily="34" charset="0"/>
              </a:rPr>
              <a:t>Hodnocení významu pro biodiverzitu</a:t>
            </a:r>
            <a:endParaRPr lang="cs-CZ" sz="2400" b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CustomShape 2"/>
          <p:cNvSpPr/>
          <p:nvPr/>
        </p:nvSpPr>
        <p:spPr>
          <a:xfrm>
            <a:off x="191344" y="836712"/>
            <a:ext cx="9361040" cy="59046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>
            <a:noAutofit/>
          </a:bodyPr>
          <a:lstStyle/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1900" b="0" strike="noStrike" spc="-1" dirty="0">
                <a:latin typeface="Arial"/>
                <a:ea typeface="NSimSun"/>
              </a:rPr>
              <a:t>i v městském prostředí jen minimum ploch vykazuje nulovou biodiverzitu</a:t>
            </a:r>
            <a:endParaRPr lang="cs-CZ" sz="1900" b="0" strike="noStrike" spc="-1" dirty="0">
              <a:latin typeface="Arial"/>
            </a:endParaRPr>
          </a:p>
          <a:p>
            <a:pPr marL="360000" lvl="1" indent="-360000"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1900" spc="-1" dirty="0">
                <a:latin typeface="Arial"/>
                <a:ea typeface="NSimSun"/>
              </a:rPr>
              <a:t>výskyt řada cenných ploch mimo ZCHÚ a VKP </a:t>
            </a:r>
            <a:r>
              <a:rPr lang="cs-CZ" sz="1900" b="0" strike="noStrike" spc="-1" dirty="0">
                <a:latin typeface="Arial"/>
                <a:ea typeface="NSimSun"/>
              </a:rPr>
              <a:t>bez statutu ochrany </a:t>
            </a:r>
          </a:p>
          <a:p>
            <a:pPr marL="360000" lvl="1" indent="-360000">
              <a:lnSpc>
                <a:spcPct val="100000"/>
              </a:lnSpc>
              <a:spcBef>
                <a:spcPts val="600"/>
              </a:spcBef>
              <a:buClr>
                <a:srgbClr val="0070C0"/>
              </a:buClr>
              <a:buFont typeface="Wingdings" charset="2"/>
              <a:buChar char=""/>
            </a:pPr>
            <a:r>
              <a:rPr lang="cs-CZ" sz="1900" b="0" strike="noStrike" spc="-1" dirty="0">
                <a:latin typeface="Arial"/>
                <a:ea typeface="NSimSun"/>
              </a:rPr>
              <a:t>obecná ochrana - planě rostoucí druhy rostlin a volně žijící živočichové</a:t>
            </a:r>
            <a:endParaRPr lang="cs-CZ" sz="1900" b="0" strike="noStrike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900" b="0" strike="noStrike" spc="-1" dirty="0">
                <a:latin typeface="Arial"/>
                <a:ea typeface="NSimSun"/>
              </a:rPr>
              <a:t>zachování biotopů - biotop je místní prostředí splňující nároky pro existenci druhů rostlin a živočichů = potřeba lokalizace</a:t>
            </a:r>
            <a:endParaRPr lang="cs-CZ" sz="1900" b="0" strike="noStrike" spc="-1" dirty="0">
              <a:latin typeface="Arial"/>
            </a:endParaRPr>
          </a:p>
          <a:p>
            <a:pPr marL="720000" lvl="2" indent="-360000">
              <a:spcBef>
                <a:spcPts val="600"/>
              </a:spcBef>
              <a:buClr>
                <a:srgbClr val="0070C0"/>
              </a:buClr>
              <a:buFont typeface="Wingdings 2" panose="05020102010507070707" pitchFamily="18" charset="2"/>
              <a:buChar char="P"/>
            </a:pPr>
            <a:r>
              <a:rPr lang="cs-CZ" sz="1900" spc="-1" dirty="0">
                <a:latin typeface="Arial"/>
                <a:ea typeface="NSimSun"/>
              </a:rPr>
              <a:t>kritérium </a:t>
            </a:r>
            <a:r>
              <a:rPr lang="cs-CZ" sz="1900" b="0" strike="noStrike" spc="-1" dirty="0">
                <a:latin typeface="Arial"/>
                <a:ea typeface="NSimSun"/>
              </a:rPr>
              <a:t>pro potřeby hodnocení </a:t>
            </a:r>
            <a:r>
              <a:rPr lang="cs-CZ" sz="1900" b="0" strike="noStrike" spc="-1" dirty="0">
                <a:latin typeface="Arial"/>
                <a:ea typeface="NSimSun"/>
                <a:sym typeface="Symbol" panose="05050102010706020507" pitchFamily="18" charset="2"/>
              </a:rPr>
              <a:t> </a:t>
            </a:r>
            <a:r>
              <a:rPr lang="cs-CZ" sz="1900" b="0" strike="noStrike" spc="-1" dirty="0">
                <a:latin typeface="Arial"/>
                <a:ea typeface="NSimSun"/>
              </a:rPr>
              <a:t>"význam pro biodiverzitu” </a:t>
            </a:r>
            <a:r>
              <a:rPr lang="cs-CZ" sz="1900" b="0" strike="noStrike" spc="-1" dirty="0">
                <a:latin typeface="Arial"/>
                <a:ea typeface="NSimSun"/>
                <a:sym typeface="Symbol" panose="05050102010706020507" pitchFamily="18" charset="2"/>
              </a:rPr>
              <a:t> </a:t>
            </a:r>
            <a:r>
              <a:rPr lang="cs-CZ" sz="1900" spc="-1" dirty="0">
                <a:latin typeface="Arial"/>
                <a:ea typeface="NSimSun"/>
              </a:rPr>
              <a:t>vychází z aktuálního charakteru plochy jako biotopu</a:t>
            </a:r>
            <a:endParaRPr lang="cs-CZ" sz="1900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900" b="0" strike="noStrike" spc="-1" dirty="0">
                <a:latin typeface="Arial"/>
                <a:ea typeface="NSimSun"/>
              </a:rPr>
              <a:t>kategorizace v šestistupňové škále odvozené a analogické stupni ekologické stability (s vyšším hodnocením některých "antropogenních" biotopů)</a:t>
            </a:r>
            <a:endParaRPr lang="cs-CZ" sz="1900" b="0" strike="noStrike" spc="-1" dirty="0">
              <a:latin typeface="Arial"/>
            </a:endParaRPr>
          </a:p>
          <a:p>
            <a:pPr marL="720000" lvl="3" indent="-360000">
              <a:spcBef>
                <a:spcPts val="600"/>
              </a:spcBef>
              <a:buClr>
                <a:srgbClr val="0070C0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1900" b="0" strike="noStrike" spc="-1" dirty="0">
                <a:latin typeface="Arial"/>
                <a:ea typeface="NSimSun"/>
              </a:rPr>
              <a:t>podklady: </a:t>
            </a:r>
          </a:p>
          <a:p>
            <a:pPr marL="1080000" lvl="4" indent="-360000">
              <a:spcBef>
                <a:spcPts val="600"/>
              </a:spcBef>
              <a:buClr>
                <a:srgbClr val="0070C0"/>
              </a:buClr>
              <a:buSzPct val="100000"/>
              <a:buFont typeface="Symbol" panose="05050102010706020507" pitchFamily="18" charset="2"/>
              <a:buChar char="·"/>
            </a:pPr>
            <a:r>
              <a:rPr lang="cs-CZ" sz="1900" b="0" strike="noStrike" spc="-1" dirty="0">
                <a:latin typeface="Arial"/>
                <a:ea typeface="NSimSun"/>
              </a:rPr>
              <a:t>vrstva mapování biotopů</a:t>
            </a:r>
          </a:p>
          <a:p>
            <a:pPr marL="1080000" lvl="4" indent="-360000">
              <a:spcBef>
                <a:spcPts val="600"/>
              </a:spcBef>
              <a:buClr>
                <a:srgbClr val="0070C0"/>
              </a:buClr>
              <a:buSzPct val="100000"/>
              <a:buFont typeface="Symbol" panose="05050102010706020507" pitchFamily="18" charset="2"/>
              <a:buChar char="·"/>
            </a:pPr>
            <a:r>
              <a:rPr lang="cs-CZ" sz="1900" b="0" strike="noStrike" spc="-1" dirty="0">
                <a:latin typeface="Arial"/>
                <a:ea typeface="NSimSun"/>
              </a:rPr>
              <a:t>údaje NDOP</a:t>
            </a:r>
          </a:p>
          <a:p>
            <a:pPr marL="1080000" lvl="4" indent="-360000">
              <a:spcBef>
                <a:spcPts val="600"/>
              </a:spcBef>
              <a:buClr>
                <a:srgbClr val="0070C0"/>
              </a:buClr>
              <a:buSzPct val="100000"/>
              <a:buFont typeface="Symbol" panose="05050102010706020507" pitchFamily="18" charset="2"/>
              <a:buChar char="·"/>
            </a:pPr>
            <a:r>
              <a:rPr lang="cs-CZ" sz="1900" b="0" strike="noStrike" spc="-1" dirty="0">
                <a:latin typeface="Arial"/>
                <a:ea typeface="NSimSun"/>
              </a:rPr>
              <a:t>aktuální a staré </a:t>
            </a:r>
            <a:r>
              <a:rPr lang="cs-CZ" sz="1900" b="0" strike="noStrike" spc="-1" dirty="0" err="1">
                <a:latin typeface="Arial"/>
                <a:ea typeface="NSimSun"/>
              </a:rPr>
              <a:t>ortofotomapy</a:t>
            </a:r>
            <a:endParaRPr lang="cs-CZ" sz="1900" b="0" strike="noStrike" spc="-1" dirty="0">
              <a:latin typeface="Arial"/>
              <a:ea typeface="NSimSun"/>
            </a:endParaRPr>
          </a:p>
          <a:p>
            <a:pPr marL="1080000" lvl="4" indent="-360000">
              <a:spcBef>
                <a:spcPts val="600"/>
              </a:spcBef>
              <a:buClr>
                <a:srgbClr val="0070C0"/>
              </a:buClr>
              <a:buSzPct val="100000"/>
              <a:buFont typeface="Symbol" panose="05050102010706020507" pitchFamily="18" charset="2"/>
              <a:buChar char="·"/>
            </a:pPr>
            <a:r>
              <a:rPr lang="cs-CZ" sz="1900" b="0" strike="noStrike" spc="-1" dirty="0">
                <a:latin typeface="Arial"/>
                <a:ea typeface="NSimSun"/>
              </a:rPr>
              <a:t>vlastní průzkumy</a:t>
            </a:r>
            <a:endParaRPr lang="cs-CZ" sz="19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3449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Table 2"/>
          <p:cNvGraphicFramePr/>
          <p:nvPr/>
        </p:nvGraphicFramePr>
        <p:xfrm>
          <a:off x="0" y="442244"/>
          <a:ext cx="12191999" cy="61011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62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4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96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91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71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5583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20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400" b="1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Stupeň</a:t>
                      </a:r>
                      <a:br>
                        <a:rPr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cs-CZ" sz="1400" b="1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významu</a:t>
                      </a:r>
                      <a:endParaRPr lang="cs-CZ" sz="1400" b="1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400" b="1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Charakteristika</a:t>
                      </a:r>
                      <a:endParaRPr lang="cs-CZ" sz="1400" b="1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400" b="1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Lesní porosty</a:t>
                      </a:r>
                      <a:endParaRPr lang="cs-CZ" sz="1400" b="1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400" b="1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Bezlesí</a:t>
                      </a:r>
                      <a:endParaRPr lang="cs-CZ" sz="1400" b="1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400" b="1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Vodní plochy a toky</a:t>
                      </a:r>
                      <a:endParaRPr lang="cs-CZ" sz="1400" b="1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400" b="1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Urbanizovaná území</a:t>
                      </a:r>
                      <a:br>
                        <a:rPr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cs-CZ" sz="1400" b="1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městská zeleň</a:t>
                      </a:r>
                      <a:endParaRPr lang="cs-CZ" sz="1400" b="1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48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 význa­mu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/>
                      <a:endParaRPr lang="cs-CZ" sz="16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/>
                      <a:endParaRPr lang="cs-CZ" sz="16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/>
                      <a:endParaRPr lang="cs-CZ" sz="16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zastavěné a zpevněné plochy bez zeleně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70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600" b="0" strike="noStrike" spc="-1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velmi malý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/>
                      <a:endParaRPr lang="cs-CZ" sz="16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orná půda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endParaRPr lang="cs-CZ" sz="16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zástavba se sporadickou zelení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35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cs-CZ" sz="1600" b="0" strike="noStrike" spc="-1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malý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ruderální porosty invazivních dřevin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ruderální paseky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kulturní louky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ruderální </a:t>
                      </a:r>
                      <a:r>
                        <a:rPr lang="cs-CZ" sz="1600" strike="noStrike" spc="-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lada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kanalizované toky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opevně­né nádrže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zeleň vnitrob­loků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zahradní a sídlištní zá­stavba se slabší zelení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upravené parky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52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1600" b="0" strike="noStrike" spc="-1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střední</a:t>
                      </a:r>
                      <a:endParaRPr lang="cs-CZ" sz="1600" b="0" strike="noStrike" spc="-1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kulturní lesy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mlaziny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degra­dované lesy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polokulturní louky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degradovaná </a:t>
                      </a:r>
                      <a:r>
                        <a:rPr lang="cs-CZ" sz="1600" strike="noStrike" spc="-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lada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intenzivní rybníky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přirozeně upra­vené toky s degra­dovanými porosty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zahradní a sídlištní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zá­stavba s bohatou zelení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upravené parky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cs-CZ" sz="1600" b="0" strike="noStrike" spc="-1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vysoký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lesy přirozenější skladby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akátiny</a:t>
                      </a: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 skalách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polopřirozené louky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křoviny s degradací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polointenzivní</a:t>
                      </a: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rybníky 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degradované mokřady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přírodě blízké par­ky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plochy „nové divo­činy“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964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600" b="0" strike="noStrike" spc="-1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velmi  vysoký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staré listnaté lesy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lesostepní porosty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stepní trávníky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mokřadní louky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skály, sutě, staré lomy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křovinaté stráně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přirozené toky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zbylé úvalové luhy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říční rákosiny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extenzivní rybníky</a:t>
                      </a:r>
                    </a:p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mokřady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-180000" algn="l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cs-CZ" sz="1600" strike="noStrike" spc="-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staré parky a hřbi­tovy</a:t>
                      </a:r>
                      <a:endParaRPr lang="cs-CZ" sz="1600" b="0" strike="noStrike" spc="-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47328" y="0"/>
            <a:ext cx="11665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/>
              <a:t>Kategorizace ploch z hlediska významu pro biodiverzitu</a:t>
            </a:r>
          </a:p>
        </p:txBody>
      </p:sp>
    </p:spTree>
    <p:extLst>
      <p:ext uri="{BB962C8B-B14F-4D97-AF65-F5344CB8AC3E}">
        <p14:creationId xmlns:p14="http://schemas.microsoft.com/office/powerpoint/2010/main" val="2242462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venku, obloha, mrak, příroda&#10;&#10;Obsah generovaný pomocí AI může být nesprávný.">
            <a:extLst>
              <a:ext uri="{FF2B5EF4-FFF2-40B4-BE49-F238E27FC236}">
                <a16:creationId xmlns:a16="http://schemas.microsoft.com/office/drawing/2014/main" id="{042DAE3E-2EB0-FCD0-A27E-0AFE93D270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486" y="3077697"/>
            <a:ext cx="2693747" cy="3591663"/>
          </a:xfrm>
          <a:prstGeom prst="rect">
            <a:avLst/>
          </a:prstGeom>
        </p:spPr>
      </p:pic>
      <p:sp>
        <p:nvSpPr>
          <p:cNvPr id="65" name="CustomShape 1"/>
          <p:cNvSpPr/>
          <p:nvPr/>
        </p:nvSpPr>
        <p:spPr>
          <a:xfrm>
            <a:off x="0" y="188640"/>
            <a:ext cx="9995400" cy="504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2400" b="1" strike="noStrike" spc="-1" dirty="0">
                <a:latin typeface="Arial" panose="020B0604020202020204" pitchFamily="34" charset="0"/>
                <a:ea typeface="Microsoft YaHei"/>
                <a:cs typeface="Arial" panose="020B0604020202020204" pitchFamily="34" charset="0"/>
              </a:rPr>
              <a:t>Významné vlivy na maloplošná </a:t>
            </a:r>
            <a:r>
              <a:rPr lang="cs-CZ" sz="2400" b="1" strike="noStrike" spc="-1" dirty="0" err="1">
                <a:latin typeface="Arial" panose="020B0604020202020204" pitchFamily="34" charset="0"/>
                <a:ea typeface="Microsoft YaHei"/>
                <a:cs typeface="Arial" panose="020B0604020202020204" pitchFamily="34" charset="0"/>
              </a:rPr>
              <a:t>ZCHÚ</a:t>
            </a:r>
            <a:endParaRPr lang="cs-CZ" sz="2400" b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CustomShape 2"/>
          <p:cNvSpPr/>
          <p:nvPr/>
        </p:nvSpPr>
        <p:spPr>
          <a:xfrm>
            <a:off x="1904040" y="967320"/>
            <a:ext cx="8619480" cy="2848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cs-CZ"/>
          </a:p>
        </p:txBody>
      </p:sp>
      <p:graphicFrame>
        <p:nvGraphicFramePr>
          <p:cNvPr id="67" name="Table 3"/>
          <p:cNvGraphicFramePr/>
          <p:nvPr>
            <p:extLst>
              <p:ext uri="{D42A27DB-BD31-4B8C-83A1-F6EECF244321}">
                <p14:modId xmlns:p14="http://schemas.microsoft.com/office/powerpoint/2010/main" val="825861973"/>
              </p:ext>
            </p:extLst>
          </p:nvPr>
        </p:nvGraphicFramePr>
        <p:xfrm>
          <a:off x="119338" y="805678"/>
          <a:ext cx="11449271" cy="3674766"/>
        </p:xfrm>
        <a:graphic>
          <a:graphicData uri="http://schemas.openxmlformats.org/drawingml/2006/table">
            <a:tbl>
              <a:tblPr/>
              <a:tblGrid>
                <a:gridCol w="5040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405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80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8619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0" strike="noStrike" spc="-1" dirty="0">
                          <a:solidFill>
                            <a:schemeClr val="tx1"/>
                          </a:solidFill>
                          <a:latin typeface="Arial"/>
                          <a:ea typeface="Microsoft YaHei"/>
                        </a:rPr>
                        <a:t>Významné vlivy</a:t>
                      </a:r>
                      <a:r>
                        <a:rPr lang="cs-CZ" sz="1800" b="0" strike="noStrike" spc="-1" baseline="0" dirty="0">
                          <a:solidFill>
                            <a:schemeClr val="tx1"/>
                          </a:solidFill>
                          <a:latin typeface="Arial"/>
                          <a:ea typeface="Microsoft YaHei"/>
                        </a:rPr>
                        <a:t> rozvojových a transformačních ploch</a:t>
                      </a:r>
                      <a:endParaRPr lang="cs-CZ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274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1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Lokalita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1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Stabilita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cs-CZ" sz="1200" b="0" strike="noStrike" spc="-1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1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Využití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1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ID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1" strike="noStrike" spc="-1" dirty="0">
                          <a:solidFill>
                            <a:schemeClr val="tx1"/>
                          </a:solidFill>
                          <a:latin typeface="Arial"/>
                          <a:ea typeface="Microsoft YaHei"/>
                        </a:rPr>
                        <a:t>ZCHÚ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1" strike="noStrike" spc="-1">
                          <a:solidFill>
                            <a:schemeClr val="tx1"/>
                          </a:solidFill>
                          <a:latin typeface="Arial"/>
                        </a:rPr>
                        <a:t>Předmět ochrany</a:t>
                      </a:r>
                      <a:endParaRPr lang="cs-CZ" sz="1600" b="0" strike="noStrike" spc="-1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1" strike="noStrike" spc="-1">
                          <a:solidFill>
                            <a:schemeClr val="tx1"/>
                          </a:solidFill>
                          <a:latin typeface="Arial"/>
                        </a:rPr>
                        <a:t>Vliv</a:t>
                      </a:r>
                      <a:endParaRPr lang="cs-CZ" sz="1600" b="0" strike="noStrike" spc="-1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264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540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RP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obytná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rekreační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414/264/5310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414/540/5405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OP PP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Modřanská rokle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Hluboká rokle se zachovanými lužními porosty, fragmenty teplomilné vegetace a geologickými jevy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-1/-2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9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161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 err="1">
                          <a:solidFill>
                            <a:schemeClr val="tx1"/>
                          </a:solidFill>
                          <a:latin typeface="Arial"/>
                        </a:rPr>
                        <a:t>TP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obytná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411/161/2391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OP PP </a:t>
                      </a:r>
                      <a:r>
                        <a:rPr lang="cs-CZ" sz="1600" b="0" strike="noStrike" spc="-1" dirty="0" err="1">
                          <a:solidFill>
                            <a:schemeClr val="tx1"/>
                          </a:solidFill>
                          <a:latin typeface="Arial"/>
                        </a:rPr>
                        <a:t>Jablonka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Teplomilná společenstva skal s ohroženými druhy flóry a fauny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0/-2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198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40385" algn="l"/>
                        </a:tabLst>
                      </a:pPr>
                      <a:r>
                        <a:rPr lang="cs-CZ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393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 err="1">
                          <a:solidFill>
                            <a:schemeClr val="tx1"/>
                          </a:solidFill>
                          <a:latin typeface="Arial"/>
                        </a:rPr>
                        <a:t>RP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obytná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</a:tabLst>
                        <a:defRPr/>
                      </a:pPr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414/393/5142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</a:tabLst>
                        <a:defRPr/>
                      </a:pPr>
                      <a:r>
                        <a:rPr lang="cs-CZ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 PP </a:t>
                      </a:r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 závisti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</a:tabLst>
                        <a:defRPr/>
                      </a:pPr>
                      <a:r>
                        <a:rPr lang="cs-CZ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Odkryv ordovických břidlic letenského souvrství se zachovaným s rozsáhlým paleontologickým nalezištěm</a:t>
                      </a:r>
                      <a:endParaRPr lang="cs-CZ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40385" algn="l"/>
                        </a:tabLst>
                      </a:pPr>
                      <a:r>
                        <a:rPr lang="cs-CZ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-1/-2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19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617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 err="1">
                          <a:solidFill>
                            <a:schemeClr val="tx1"/>
                          </a:solidFill>
                          <a:latin typeface="Arial"/>
                        </a:rPr>
                        <a:t>RP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produkční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414/617/5314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OP PP </a:t>
                      </a:r>
                      <a:r>
                        <a:rPr lang="cs-CZ" sz="1600" b="0" strike="noStrike" spc="-1" dirty="0" err="1">
                          <a:solidFill>
                            <a:schemeClr val="tx1"/>
                          </a:solidFill>
                          <a:latin typeface="Arial"/>
                        </a:rPr>
                        <a:t>Hvížďalka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Zachovaný geologický profil a naleziště zkamenělin. 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-1/-2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19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164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RP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n-lt"/>
                        </a:rPr>
                        <a:t>obytná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411/164/2647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 PP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Podbabské skály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Společenstva skalní stepi s ohroženou teplomilnou květenou a entomofaunou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-1/-2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475263"/>
                  </a:ext>
                </a:extLst>
              </a:tr>
            </a:tbl>
          </a:graphicData>
        </a:graphic>
      </p:graphicFrame>
      <p:sp>
        <p:nvSpPr>
          <p:cNvPr id="68" name="CustomShape 4"/>
          <p:cNvSpPr/>
          <p:nvPr/>
        </p:nvSpPr>
        <p:spPr>
          <a:xfrm>
            <a:off x="1955880" y="3816000"/>
            <a:ext cx="8567640" cy="259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7790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venku, mrak, obloha, strom&#10;&#10;Obsah generovaný pomocí AI může být nesprávný.">
            <a:extLst>
              <a:ext uri="{FF2B5EF4-FFF2-40B4-BE49-F238E27FC236}">
                <a16:creationId xmlns:a16="http://schemas.microsoft.com/office/drawing/2014/main" id="{827EF343-5137-1B92-3F13-09E9CE5E8D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64092" y="2690378"/>
            <a:ext cx="3622535" cy="2716901"/>
          </a:xfrm>
          <a:prstGeom prst="rect">
            <a:avLst/>
          </a:prstGeom>
        </p:spPr>
      </p:pic>
      <p:sp>
        <p:nvSpPr>
          <p:cNvPr id="65" name="CustomShape 1"/>
          <p:cNvSpPr/>
          <p:nvPr/>
        </p:nvSpPr>
        <p:spPr>
          <a:xfrm>
            <a:off x="0" y="188640"/>
            <a:ext cx="9995400" cy="504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2400" b="1" strike="noStrike" spc="-1" dirty="0">
                <a:latin typeface="Arial" panose="020B0604020202020204" pitchFamily="34" charset="0"/>
                <a:ea typeface="Microsoft YaHei"/>
                <a:cs typeface="Arial" panose="020B0604020202020204" pitchFamily="34" charset="0"/>
              </a:rPr>
              <a:t>Významné vlivy na maloplošná </a:t>
            </a:r>
            <a:r>
              <a:rPr lang="cs-CZ" sz="2400" b="1" strike="noStrike" spc="-1" dirty="0" err="1">
                <a:latin typeface="Arial" panose="020B0604020202020204" pitchFamily="34" charset="0"/>
                <a:ea typeface="Microsoft YaHei"/>
                <a:cs typeface="Arial" panose="020B0604020202020204" pitchFamily="34" charset="0"/>
              </a:rPr>
              <a:t>ZCHÚ</a:t>
            </a:r>
            <a:endParaRPr lang="cs-CZ" sz="2400" b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CustomShape 2"/>
          <p:cNvSpPr/>
          <p:nvPr/>
        </p:nvSpPr>
        <p:spPr>
          <a:xfrm>
            <a:off x="1904040" y="967320"/>
            <a:ext cx="8619480" cy="2848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cs-CZ"/>
          </a:p>
        </p:txBody>
      </p:sp>
      <p:sp>
        <p:nvSpPr>
          <p:cNvPr id="68" name="CustomShape 4"/>
          <p:cNvSpPr/>
          <p:nvPr/>
        </p:nvSpPr>
        <p:spPr>
          <a:xfrm>
            <a:off x="1955880" y="3816000"/>
            <a:ext cx="8567640" cy="259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cs-CZ"/>
          </a:p>
        </p:txBody>
      </p:sp>
      <p:graphicFrame>
        <p:nvGraphicFramePr>
          <p:cNvPr id="69" name="Table 5"/>
          <p:cNvGraphicFramePr/>
          <p:nvPr>
            <p:extLst>
              <p:ext uri="{D42A27DB-BD31-4B8C-83A1-F6EECF244321}">
                <p14:modId xmlns:p14="http://schemas.microsoft.com/office/powerpoint/2010/main" val="1201307212"/>
              </p:ext>
            </p:extLst>
          </p:nvPr>
        </p:nvGraphicFramePr>
        <p:xfrm>
          <a:off x="335361" y="966962"/>
          <a:ext cx="10657183" cy="5233621"/>
        </p:xfrm>
        <a:graphic>
          <a:graphicData uri="http://schemas.openxmlformats.org/drawingml/2006/table">
            <a:tbl>
              <a:tblPr/>
              <a:tblGrid>
                <a:gridCol w="1584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983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0" strike="noStrike" spc="-1" dirty="0">
                          <a:solidFill>
                            <a:schemeClr val="tx1"/>
                          </a:solidFill>
                          <a:latin typeface="Arial"/>
                          <a:ea typeface="Microsoft YaHei"/>
                        </a:rPr>
                        <a:t>Významné vlivy záměrů dopravní</a:t>
                      </a:r>
                      <a:r>
                        <a:rPr lang="cs-CZ" sz="1800" b="0" strike="noStrike" spc="-1" baseline="0" dirty="0">
                          <a:solidFill>
                            <a:schemeClr val="tx1"/>
                          </a:solidFill>
                          <a:latin typeface="Arial"/>
                          <a:ea typeface="Microsoft YaHei"/>
                        </a:rPr>
                        <a:t> a technické infrastruktury</a:t>
                      </a:r>
                      <a:endParaRPr lang="cs-CZ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1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ID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1" strike="noStrike" spc="-1" dirty="0">
                          <a:solidFill>
                            <a:schemeClr val="tx1"/>
                          </a:solidFill>
                          <a:latin typeface="Arial"/>
                          <a:ea typeface="Microsoft YaHei"/>
                        </a:rPr>
                        <a:t>Název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1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ZCHÚ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1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Vliv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33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610/-/1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Pražský okruh, stavba 511 (Běchovice-dálnice D1)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PP </a:t>
                      </a:r>
                      <a:r>
                        <a:rPr lang="cs-CZ" sz="1600" b="0" strike="noStrike" spc="-1" dirty="0" err="1">
                          <a:solidFill>
                            <a:schemeClr val="tx1"/>
                          </a:solidFill>
                          <a:latin typeface="+mj-lt"/>
                        </a:rPr>
                        <a:t>Lítožnice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-1/-2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33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610/-/2 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Pražský okruh, stavba č. 518 (Ruzyně – Suchdol)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PP Sedlecké skály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-1/-2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33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>
                          <a:solidFill>
                            <a:schemeClr val="tx1"/>
                          </a:solidFill>
                          <a:latin typeface="+mj-lt"/>
                        </a:rPr>
                        <a:t>610/-/3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Pražský okruh, stavba č. 519 (Suchdol – Březiněves)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PP Zámky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-2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335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630/-/104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cs-CZ" sz="1600" b="0" strike="noStrike" spc="-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Východní vstup Rychlého spojení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endParaRPr lang="cs-CZ" sz="1600" b="0" strike="noStrike" spc="-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PR Klánovický les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PP Xaverovský háj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0" strike="noStrike" kern="1200" spc="-1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-1/-2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cs-CZ" sz="1600" b="0" strike="noStrike" spc="-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33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630/-/102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0" strike="noStrike" kern="1200" spc="-1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630/-/6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Západní vstup Rychlého spojení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Železniční trať Praha-Beroun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lang="cs-CZ" sz="1600" b="0" strike="noStrike" spc="-1" dirty="0" err="1">
                          <a:solidFill>
                            <a:schemeClr val="tx1"/>
                          </a:solidFill>
                          <a:latin typeface="+mj-lt"/>
                        </a:rPr>
                        <a:t>NPP</a:t>
                      </a: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 Barrandovské skály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-1/-2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33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650/-/62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790/931/1012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cs-CZ" sz="1600" b="0" strike="noStrike" spc="-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Cyklotrasa na Zbraslavi po levém břehu Vltavy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Kompostárna Zbraslav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PP </a:t>
                      </a:r>
                      <a:r>
                        <a:rPr lang="cs-CZ" sz="1600" b="0" strike="noStrike" spc="-1" dirty="0" err="1">
                          <a:solidFill>
                            <a:schemeClr val="tx1"/>
                          </a:solidFill>
                          <a:latin typeface="+mj-lt"/>
                        </a:rPr>
                        <a:t>Krňák</a:t>
                      </a:r>
                      <a:endParaRPr lang="cs-CZ" sz="1600" b="0" strike="noStrike" spc="-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600" b="0" strike="noStrike" spc="-1" dirty="0">
                          <a:solidFill>
                            <a:schemeClr val="tx1"/>
                          </a:solidFill>
                          <a:latin typeface="+mj-lt"/>
                        </a:rPr>
                        <a:t>-1/-2</a:t>
                      </a:r>
                    </a:p>
                  </a:txBody>
                  <a:tcPr marL="18000" marR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61646"/>
      </p:ext>
    </p:extLst>
  </p:cSld>
  <p:clrMapOvr>
    <a:masterClrMapping/>
  </p:clrMapOvr>
</p:sld>
</file>

<file path=ppt/theme/theme1.xml><?xml version="1.0" encoding="utf-8"?>
<a:theme xmlns:a="http://schemas.openxmlformats.org/drawingml/2006/main" name="1_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Vlastní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A5F6BC2463CB74F934B95D1CB51D07A" ma:contentTypeVersion="12" ma:contentTypeDescription="Vytvoří nový dokument" ma:contentTypeScope="" ma:versionID="1138c7fabdcca6ebaefeedb8d2b53bef">
  <xsd:schema xmlns:xsd="http://www.w3.org/2001/XMLSchema" xmlns:xs="http://www.w3.org/2001/XMLSchema" xmlns:p="http://schemas.microsoft.com/office/2006/metadata/properties" xmlns:ns2="924aed48-48ee-493b-a199-e3b06e966ec3" xmlns:ns3="d12671fc-1c07-45ea-bbea-44c9b49f94d0" targetNamespace="http://schemas.microsoft.com/office/2006/metadata/properties" ma:root="true" ma:fieldsID="6fbf7e0a755e0afab0bfc22bc9d05fdf" ns2:_="" ns3:_="">
    <xsd:import namespace="924aed48-48ee-493b-a199-e3b06e966ec3"/>
    <xsd:import namespace="d12671fc-1c07-45ea-bbea-44c9b49f94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aed48-48ee-493b-a199-e3b06e966e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655dc0b0-28f5-4896-9c77-88b76e1b7d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2671fc-1c07-45ea-bbea-44c9b49f94d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fc0a15b7-bd38-4e42-8c52-4f1c2a7db28e}" ma:internalName="TaxCatchAll" ma:showField="CatchAllData" ma:web="d12671fc-1c07-45ea-bbea-44c9b49f94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24aed48-48ee-493b-a199-e3b06e966ec3">
      <Terms xmlns="http://schemas.microsoft.com/office/infopath/2007/PartnerControls"/>
    </lcf76f155ced4ddcb4097134ff3c332f>
    <TaxCatchAll xmlns="d12671fc-1c07-45ea-bbea-44c9b49f94d0" xsi:nil="true"/>
  </documentManagement>
</p:properties>
</file>

<file path=customXml/itemProps1.xml><?xml version="1.0" encoding="utf-8"?>
<ds:datastoreItem xmlns:ds="http://schemas.openxmlformats.org/officeDocument/2006/customXml" ds:itemID="{0E1E63E5-87D7-4280-A14C-45A63A0FF12D}"/>
</file>

<file path=customXml/itemProps2.xml><?xml version="1.0" encoding="utf-8"?>
<ds:datastoreItem xmlns:ds="http://schemas.openxmlformats.org/officeDocument/2006/customXml" ds:itemID="{07A275AE-F69E-49D0-B3BA-A0735DD447D5}"/>
</file>

<file path=customXml/itemProps3.xml><?xml version="1.0" encoding="utf-8"?>
<ds:datastoreItem xmlns:ds="http://schemas.openxmlformats.org/officeDocument/2006/customXml" ds:itemID="{4BE9D6B6-83B4-47B8-A7D7-37DA38E7D312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2561</TotalTime>
  <Words>1312</Words>
  <Application>Microsoft Office PowerPoint</Application>
  <PresentationFormat>Širokoúhlá obrazovka</PresentationFormat>
  <Paragraphs>250</Paragraphs>
  <Slides>12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12</vt:i4>
      </vt:variant>
    </vt:vector>
  </HeadingPairs>
  <TitlesOfParts>
    <vt:vector size="23" baseType="lpstr">
      <vt:lpstr>NSimSun</vt:lpstr>
      <vt:lpstr>Arial</vt:lpstr>
      <vt:lpstr>Calibri</vt:lpstr>
      <vt:lpstr>Symbol</vt:lpstr>
      <vt:lpstr>Times New Roman</vt:lpstr>
      <vt:lpstr>Trebuchet MS</vt:lpstr>
      <vt:lpstr>Wingdings</vt:lpstr>
      <vt:lpstr>Wingdings 2</vt:lpstr>
      <vt:lpstr>Wingdings 3</vt:lpstr>
      <vt:lpstr>1_Faseta</vt:lpstr>
      <vt:lpstr>Faseta</vt:lpstr>
      <vt:lpstr>VYHODNOCENÍ VLIVŮ ÚP HL. M. PRAHY (METROPOLITNÍ PLÁN) NA UDRŽITELNÝ ROZVOJ ÚZEMÍ k opakovanému veřejnému projednání  7. Biodiverzita   </vt:lpstr>
      <vt:lpstr>Co je biodiverzita</vt:lpstr>
      <vt:lpstr>Ochrana biodiverzity v městském prostředí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Atelier T-Plan s.r.o.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Aktualizace č. 1 ZÚR Karlovarského kraje  k projednání dle § 37 stavebního zákona</dc:title>
  <dc:creator>krajicek</dc:creator>
  <cp:lastModifiedBy>Mira Friedrichová</cp:lastModifiedBy>
  <cp:revision>175</cp:revision>
  <cp:lastPrinted>1601-01-01T00:00:00Z</cp:lastPrinted>
  <dcterms:created xsi:type="dcterms:W3CDTF">2015-05-29T14:50:58Z</dcterms:created>
  <dcterms:modified xsi:type="dcterms:W3CDTF">2025-11-14T17:02:20Z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0x0101003A5F6BC2463CB74F934B95D1CB51D07A</vt:lpwstr>
  </property>
</Properties>
</file>